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0246D8-E9B3-4282-8F16-4B33A8BFD17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B1195A94-F22C-481E-B521-CB77215C3F6B}">
      <dgm:prSet phldrT="[Text]" custT="1"/>
      <dgm:spPr/>
      <dgm:t>
        <a:bodyPr/>
        <a:lstStyle/>
        <a:p>
          <a:r>
            <a:rPr lang="en-ZA" sz="2800" dirty="0" smtClean="0"/>
            <a:t>Love it</a:t>
          </a:r>
          <a:endParaRPr lang="en-ZA" sz="2800" dirty="0"/>
        </a:p>
      </dgm:t>
    </dgm:pt>
    <dgm:pt modelId="{52D47FB3-48D6-4DC2-A37F-916086922D14}" type="parTrans" cxnId="{01EFD94A-6C1C-450C-B953-DE370858258D}">
      <dgm:prSet/>
      <dgm:spPr/>
      <dgm:t>
        <a:bodyPr/>
        <a:lstStyle/>
        <a:p>
          <a:endParaRPr lang="en-ZA"/>
        </a:p>
      </dgm:t>
    </dgm:pt>
    <dgm:pt modelId="{148077C7-F0F4-4BBB-9FCF-A86AA49B97A1}" type="sibTrans" cxnId="{01EFD94A-6C1C-450C-B953-DE370858258D}">
      <dgm:prSet/>
      <dgm:spPr/>
      <dgm:t>
        <a:bodyPr/>
        <a:lstStyle/>
        <a:p>
          <a:endParaRPr lang="en-ZA"/>
        </a:p>
      </dgm:t>
    </dgm:pt>
    <dgm:pt modelId="{49576D64-B35E-4832-99D9-D81ED068C3EC}">
      <dgm:prSet phldrT="[Text]" custT="1"/>
      <dgm:spPr/>
      <dgm:t>
        <a:bodyPr/>
        <a:lstStyle/>
        <a:p>
          <a:r>
            <a:rPr lang="en-ZA" sz="2400" dirty="0" smtClean="0"/>
            <a:t>The world needs it</a:t>
          </a:r>
          <a:endParaRPr lang="en-ZA" sz="2400" dirty="0"/>
        </a:p>
      </dgm:t>
    </dgm:pt>
    <dgm:pt modelId="{CB252487-B24A-4D3D-A537-450A1416123D}" type="parTrans" cxnId="{3E1BEF8F-3A47-47F1-8E1D-D96471D8FE39}">
      <dgm:prSet/>
      <dgm:spPr/>
      <dgm:t>
        <a:bodyPr/>
        <a:lstStyle/>
        <a:p>
          <a:endParaRPr lang="en-ZA"/>
        </a:p>
      </dgm:t>
    </dgm:pt>
    <dgm:pt modelId="{AC28119C-F6F7-4B9F-9489-6A19A1C44FEF}" type="sibTrans" cxnId="{3E1BEF8F-3A47-47F1-8E1D-D96471D8FE39}">
      <dgm:prSet/>
      <dgm:spPr/>
      <dgm:t>
        <a:bodyPr/>
        <a:lstStyle/>
        <a:p>
          <a:endParaRPr lang="en-ZA"/>
        </a:p>
      </dgm:t>
    </dgm:pt>
    <dgm:pt modelId="{66BE134A-7C89-47B5-9D3C-F906ADE2C45C}">
      <dgm:prSet phldrT="[Text]" custT="1"/>
      <dgm:spPr/>
      <dgm:t>
        <a:bodyPr/>
        <a:lstStyle/>
        <a:p>
          <a:r>
            <a:rPr lang="en-ZA" sz="2400" dirty="0" smtClean="0"/>
            <a:t> Great at it</a:t>
          </a:r>
          <a:endParaRPr lang="en-ZA" sz="2400" dirty="0"/>
        </a:p>
      </dgm:t>
    </dgm:pt>
    <dgm:pt modelId="{E9C6E5B6-605D-4080-9A67-BD5687BE4D33}" type="parTrans" cxnId="{6CFE7063-C103-47D0-9198-DE7E8DC20BB6}">
      <dgm:prSet/>
      <dgm:spPr/>
      <dgm:t>
        <a:bodyPr/>
        <a:lstStyle/>
        <a:p>
          <a:endParaRPr lang="en-ZA"/>
        </a:p>
      </dgm:t>
    </dgm:pt>
    <dgm:pt modelId="{8A045900-AA95-4A9C-99DD-49C82695B16F}" type="sibTrans" cxnId="{6CFE7063-C103-47D0-9198-DE7E8DC20BB6}">
      <dgm:prSet/>
      <dgm:spPr/>
      <dgm:t>
        <a:bodyPr/>
        <a:lstStyle/>
        <a:p>
          <a:endParaRPr lang="en-ZA"/>
        </a:p>
      </dgm:t>
    </dgm:pt>
    <dgm:pt modelId="{F169E188-088C-4EE2-A5E9-D4D41A1ECA2A}">
      <dgm:prSet custT="1"/>
      <dgm:spPr/>
      <dgm:t>
        <a:bodyPr/>
        <a:lstStyle/>
        <a:p>
          <a:r>
            <a:rPr lang="en-ZA" sz="2400" dirty="0" smtClean="0"/>
            <a:t>Paid for it</a:t>
          </a:r>
          <a:endParaRPr lang="en-ZA" sz="2400" dirty="0"/>
        </a:p>
      </dgm:t>
    </dgm:pt>
    <dgm:pt modelId="{98E230E0-37F8-4AC3-91DB-70EF30F475E1}" type="parTrans" cxnId="{38678CC5-8707-4B9B-8866-0F7C7C806E0D}">
      <dgm:prSet/>
      <dgm:spPr/>
      <dgm:t>
        <a:bodyPr/>
        <a:lstStyle/>
        <a:p>
          <a:endParaRPr lang="en-ZA"/>
        </a:p>
      </dgm:t>
    </dgm:pt>
    <dgm:pt modelId="{BCE7B6B2-2E9B-4BF6-9053-1D8414309CB8}" type="sibTrans" cxnId="{38678CC5-8707-4B9B-8866-0F7C7C806E0D}">
      <dgm:prSet/>
      <dgm:spPr/>
      <dgm:t>
        <a:bodyPr/>
        <a:lstStyle/>
        <a:p>
          <a:endParaRPr lang="en-ZA"/>
        </a:p>
      </dgm:t>
    </dgm:pt>
    <dgm:pt modelId="{7E433B19-088D-4F3E-B4A1-9FF471D2D984}" type="pres">
      <dgm:prSet presAssocID="{540246D8-E9B3-4282-8F16-4B33A8BFD17D}" presName="compositeShape" presStyleCnt="0">
        <dgm:presLayoutVars>
          <dgm:chMax val="7"/>
          <dgm:dir/>
          <dgm:resizeHandles val="exact"/>
        </dgm:presLayoutVars>
      </dgm:prSet>
      <dgm:spPr/>
    </dgm:pt>
    <dgm:pt modelId="{C61688F5-7390-45F2-B061-F3C340C12B1B}" type="pres">
      <dgm:prSet presAssocID="{B1195A94-F22C-481E-B521-CB77215C3F6B}" presName="circ1" presStyleLbl="vennNode1" presStyleIdx="0" presStyleCnt="4" custLinFactNeighborY="-1147"/>
      <dgm:spPr/>
      <dgm:t>
        <a:bodyPr/>
        <a:lstStyle/>
        <a:p>
          <a:endParaRPr lang="en-ZA"/>
        </a:p>
      </dgm:t>
    </dgm:pt>
    <dgm:pt modelId="{66420CA6-C97B-4FCF-99E1-6D9AA3CA5CD3}" type="pres">
      <dgm:prSet presAssocID="{B1195A94-F22C-481E-B521-CB77215C3F6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8D5E0F7-4435-45F7-94BB-ED6F4C095400}" type="pres">
      <dgm:prSet presAssocID="{49576D64-B35E-4832-99D9-D81ED068C3EC}" presName="circ2" presStyleLbl="vennNode1" presStyleIdx="1" presStyleCnt="4"/>
      <dgm:spPr/>
      <dgm:t>
        <a:bodyPr/>
        <a:lstStyle/>
        <a:p>
          <a:endParaRPr lang="en-ZA"/>
        </a:p>
      </dgm:t>
    </dgm:pt>
    <dgm:pt modelId="{02B29AD6-D43F-4723-94CA-F39E3FF237DE}" type="pres">
      <dgm:prSet presAssocID="{49576D64-B35E-4832-99D9-D81ED068C3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116A2639-4232-4F19-9AED-32681900B0F9}" type="pres">
      <dgm:prSet presAssocID="{F169E188-088C-4EE2-A5E9-D4D41A1ECA2A}" presName="circ3" presStyleLbl="vennNode1" presStyleIdx="2" presStyleCnt="4"/>
      <dgm:spPr/>
      <dgm:t>
        <a:bodyPr/>
        <a:lstStyle/>
        <a:p>
          <a:endParaRPr lang="en-ZA"/>
        </a:p>
      </dgm:t>
    </dgm:pt>
    <dgm:pt modelId="{FDC26818-D5F3-42B6-A1F8-384A5D8F5474}" type="pres">
      <dgm:prSet presAssocID="{F169E188-088C-4EE2-A5E9-D4D41A1ECA2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1F153905-92B9-406D-AEBD-745300C39851}" type="pres">
      <dgm:prSet presAssocID="{66BE134A-7C89-47B5-9D3C-F906ADE2C45C}" presName="circ4" presStyleLbl="vennNode1" presStyleIdx="3" presStyleCnt="4"/>
      <dgm:spPr/>
      <dgm:t>
        <a:bodyPr/>
        <a:lstStyle/>
        <a:p>
          <a:endParaRPr lang="en-ZA"/>
        </a:p>
      </dgm:t>
    </dgm:pt>
    <dgm:pt modelId="{EC5A38F1-C0A8-44EB-8239-67F3BB4AD6AD}" type="pres">
      <dgm:prSet presAssocID="{66BE134A-7C89-47B5-9D3C-F906ADE2C45C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3E1BEF8F-3A47-47F1-8E1D-D96471D8FE39}" srcId="{540246D8-E9B3-4282-8F16-4B33A8BFD17D}" destId="{49576D64-B35E-4832-99D9-D81ED068C3EC}" srcOrd="1" destOrd="0" parTransId="{CB252487-B24A-4D3D-A537-450A1416123D}" sibTransId="{AC28119C-F6F7-4B9F-9489-6A19A1C44FEF}"/>
    <dgm:cxn modelId="{2D95A1B4-F014-4952-AF3F-23FC572421B9}" type="presOf" srcId="{49576D64-B35E-4832-99D9-D81ED068C3EC}" destId="{C8D5E0F7-4435-45F7-94BB-ED6F4C095400}" srcOrd="0" destOrd="0" presId="urn:microsoft.com/office/officeart/2005/8/layout/venn1"/>
    <dgm:cxn modelId="{67CA6811-F08F-40D5-B180-0DF7CB430177}" type="presOf" srcId="{F169E188-088C-4EE2-A5E9-D4D41A1ECA2A}" destId="{116A2639-4232-4F19-9AED-32681900B0F9}" srcOrd="0" destOrd="0" presId="urn:microsoft.com/office/officeart/2005/8/layout/venn1"/>
    <dgm:cxn modelId="{38678CC5-8707-4B9B-8866-0F7C7C806E0D}" srcId="{540246D8-E9B3-4282-8F16-4B33A8BFD17D}" destId="{F169E188-088C-4EE2-A5E9-D4D41A1ECA2A}" srcOrd="2" destOrd="0" parTransId="{98E230E0-37F8-4AC3-91DB-70EF30F475E1}" sibTransId="{BCE7B6B2-2E9B-4BF6-9053-1D8414309CB8}"/>
    <dgm:cxn modelId="{7FD7A5EE-0A5A-4590-8C26-C4592096FF8B}" type="presOf" srcId="{B1195A94-F22C-481E-B521-CB77215C3F6B}" destId="{C61688F5-7390-45F2-B061-F3C340C12B1B}" srcOrd="0" destOrd="0" presId="urn:microsoft.com/office/officeart/2005/8/layout/venn1"/>
    <dgm:cxn modelId="{78CD737B-114A-477C-99B0-7264E1FDB726}" type="presOf" srcId="{540246D8-E9B3-4282-8F16-4B33A8BFD17D}" destId="{7E433B19-088D-4F3E-B4A1-9FF471D2D984}" srcOrd="0" destOrd="0" presId="urn:microsoft.com/office/officeart/2005/8/layout/venn1"/>
    <dgm:cxn modelId="{86604266-C1D7-48F4-A576-E941A108BFC7}" type="presOf" srcId="{66BE134A-7C89-47B5-9D3C-F906ADE2C45C}" destId="{EC5A38F1-C0A8-44EB-8239-67F3BB4AD6AD}" srcOrd="1" destOrd="0" presId="urn:microsoft.com/office/officeart/2005/8/layout/venn1"/>
    <dgm:cxn modelId="{A72E8E78-D5D0-4457-87F0-08D2EF81D27B}" type="presOf" srcId="{66BE134A-7C89-47B5-9D3C-F906ADE2C45C}" destId="{1F153905-92B9-406D-AEBD-745300C39851}" srcOrd="0" destOrd="0" presId="urn:microsoft.com/office/officeart/2005/8/layout/venn1"/>
    <dgm:cxn modelId="{147210B8-ABA2-4A4B-8431-F62841AE8BB4}" type="presOf" srcId="{B1195A94-F22C-481E-B521-CB77215C3F6B}" destId="{66420CA6-C97B-4FCF-99E1-6D9AA3CA5CD3}" srcOrd="1" destOrd="0" presId="urn:microsoft.com/office/officeart/2005/8/layout/venn1"/>
    <dgm:cxn modelId="{B421E241-530C-4F46-A4B6-CB97B18FEE83}" type="presOf" srcId="{F169E188-088C-4EE2-A5E9-D4D41A1ECA2A}" destId="{FDC26818-D5F3-42B6-A1F8-384A5D8F5474}" srcOrd="1" destOrd="0" presId="urn:microsoft.com/office/officeart/2005/8/layout/venn1"/>
    <dgm:cxn modelId="{6CFE7063-C103-47D0-9198-DE7E8DC20BB6}" srcId="{540246D8-E9B3-4282-8F16-4B33A8BFD17D}" destId="{66BE134A-7C89-47B5-9D3C-F906ADE2C45C}" srcOrd="3" destOrd="0" parTransId="{E9C6E5B6-605D-4080-9A67-BD5687BE4D33}" sibTransId="{8A045900-AA95-4A9C-99DD-49C82695B16F}"/>
    <dgm:cxn modelId="{01EFD94A-6C1C-450C-B953-DE370858258D}" srcId="{540246D8-E9B3-4282-8F16-4B33A8BFD17D}" destId="{B1195A94-F22C-481E-B521-CB77215C3F6B}" srcOrd="0" destOrd="0" parTransId="{52D47FB3-48D6-4DC2-A37F-916086922D14}" sibTransId="{148077C7-F0F4-4BBB-9FCF-A86AA49B97A1}"/>
    <dgm:cxn modelId="{8F9E1983-DE28-488A-90A2-E97A5F1F7193}" type="presOf" srcId="{49576D64-B35E-4832-99D9-D81ED068C3EC}" destId="{02B29AD6-D43F-4723-94CA-F39E3FF237DE}" srcOrd="1" destOrd="0" presId="urn:microsoft.com/office/officeart/2005/8/layout/venn1"/>
    <dgm:cxn modelId="{7633AF05-7992-4275-9472-F3A91F5A3F16}" type="presParOf" srcId="{7E433B19-088D-4F3E-B4A1-9FF471D2D984}" destId="{C61688F5-7390-45F2-B061-F3C340C12B1B}" srcOrd="0" destOrd="0" presId="urn:microsoft.com/office/officeart/2005/8/layout/venn1"/>
    <dgm:cxn modelId="{7ED04983-3BE1-40A8-9392-07D531CCE042}" type="presParOf" srcId="{7E433B19-088D-4F3E-B4A1-9FF471D2D984}" destId="{66420CA6-C97B-4FCF-99E1-6D9AA3CA5CD3}" srcOrd="1" destOrd="0" presId="urn:microsoft.com/office/officeart/2005/8/layout/venn1"/>
    <dgm:cxn modelId="{D007AF9B-7D3A-4FAE-BEBB-B1825842E5CC}" type="presParOf" srcId="{7E433B19-088D-4F3E-B4A1-9FF471D2D984}" destId="{C8D5E0F7-4435-45F7-94BB-ED6F4C095400}" srcOrd="2" destOrd="0" presId="urn:microsoft.com/office/officeart/2005/8/layout/venn1"/>
    <dgm:cxn modelId="{732A4B3E-ECBB-4804-8111-15DE36804D69}" type="presParOf" srcId="{7E433B19-088D-4F3E-B4A1-9FF471D2D984}" destId="{02B29AD6-D43F-4723-94CA-F39E3FF237DE}" srcOrd="3" destOrd="0" presId="urn:microsoft.com/office/officeart/2005/8/layout/venn1"/>
    <dgm:cxn modelId="{B4EA2494-F925-46F1-A1BB-467BBB2CCED7}" type="presParOf" srcId="{7E433B19-088D-4F3E-B4A1-9FF471D2D984}" destId="{116A2639-4232-4F19-9AED-32681900B0F9}" srcOrd="4" destOrd="0" presId="urn:microsoft.com/office/officeart/2005/8/layout/venn1"/>
    <dgm:cxn modelId="{8A69A923-81F2-4218-89D5-7AEC34A490EF}" type="presParOf" srcId="{7E433B19-088D-4F3E-B4A1-9FF471D2D984}" destId="{FDC26818-D5F3-42B6-A1F8-384A5D8F5474}" srcOrd="5" destOrd="0" presId="urn:microsoft.com/office/officeart/2005/8/layout/venn1"/>
    <dgm:cxn modelId="{B112BC8A-97E3-4870-923A-4A110C85F0ED}" type="presParOf" srcId="{7E433B19-088D-4F3E-B4A1-9FF471D2D984}" destId="{1F153905-92B9-406D-AEBD-745300C39851}" srcOrd="6" destOrd="0" presId="urn:microsoft.com/office/officeart/2005/8/layout/venn1"/>
    <dgm:cxn modelId="{30D1C9FD-9050-42E2-8940-97BB6D5FA79A}" type="presParOf" srcId="{7E433B19-088D-4F3E-B4A1-9FF471D2D984}" destId="{EC5A38F1-C0A8-44EB-8239-67F3BB4AD6AD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688F5-7390-45F2-B061-F3C340C12B1B}">
      <dsp:nvSpPr>
        <dsp:cNvPr id="0" name=""/>
        <dsp:cNvSpPr/>
      </dsp:nvSpPr>
      <dsp:spPr>
        <a:xfrm>
          <a:off x="4033520" y="22550"/>
          <a:ext cx="2905760" cy="29057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800" kern="1200" dirty="0" smtClean="0"/>
            <a:t>Love it</a:t>
          </a:r>
          <a:endParaRPr lang="en-ZA" sz="2800" kern="1200" dirty="0"/>
        </a:p>
      </dsp:txBody>
      <dsp:txXfrm>
        <a:off x="4368800" y="413710"/>
        <a:ext cx="2235200" cy="922020"/>
      </dsp:txXfrm>
    </dsp:sp>
    <dsp:sp modelId="{C8D5E0F7-4435-45F7-94BB-ED6F4C095400}">
      <dsp:nvSpPr>
        <dsp:cNvPr id="0" name=""/>
        <dsp:cNvSpPr/>
      </dsp:nvSpPr>
      <dsp:spPr>
        <a:xfrm>
          <a:off x="5318760" y="1341119"/>
          <a:ext cx="2905760" cy="29057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400" kern="1200" dirty="0" smtClean="0"/>
            <a:t>The world needs it</a:t>
          </a:r>
          <a:endParaRPr lang="en-ZA" sz="2400" kern="1200" dirty="0"/>
        </a:p>
      </dsp:txBody>
      <dsp:txXfrm>
        <a:off x="6883400" y="1676400"/>
        <a:ext cx="1117600" cy="2235200"/>
      </dsp:txXfrm>
    </dsp:sp>
    <dsp:sp modelId="{116A2639-4232-4F19-9AED-32681900B0F9}">
      <dsp:nvSpPr>
        <dsp:cNvPr id="0" name=""/>
        <dsp:cNvSpPr/>
      </dsp:nvSpPr>
      <dsp:spPr>
        <a:xfrm>
          <a:off x="4033520" y="2626360"/>
          <a:ext cx="2905760" cy="29057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400" kern="1200" dirty="0" smtClean="0"/>
            <a:t>Paid for it</a:t>
          </a:r>
          <a:endParaRPr lang="en-ZA" sz="2400" kern="1200" dirty="0"/>
        </a:p>
      </dsp:txBody>
      <dsp:txXfrm>
        <a:off x="4368800" y="4218939"/>
        <a:ext cx="2235200" cy="922020"/>
      </dsp:txXfrm>
    </dsp:sp>
    <dsp:sp modelId="{1F153905-92B9-406D-AEBD-745300C39851}">
      <dsp:nvSpPr>
        <dsp:cNvPr id="0" name=""/>
        <dsp:cNvSpPr/>
      </dsp:nvSpPr>
      <dsp:spPr>
        <a:xfrm>
          <a:off x="2748279" y="1341119"/>
          <a:ext cx="2905760" cy="29057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400" kern="1200" dirty="0" smtClean="0"/>
            <a:t> Great at it</a:t>
          </a:r>
          <a:endParaRPr lang="en-ZA" sz="2400" kern="1200" dirty="0"/>
        </a:p>
      </dsp:txBody>
      <dsp:txXfrm>
        <a:off x="2971800" y="1676400"/>
        <a:ext cx="1117600" cy="2235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Guide to Facilitation of SCHOOLS of Vocation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Pray – Listen – Reflect – Respond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4218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166961"/>
            <a:ext cx="10364451" cy="1596177"/>
          </a:xfrm>
        </p:spPr>
        <p:txBody>
          <a:bodyPr/>
          <a:lstStyle/>
          <a:p>
            <a:r>
              <a:rPr lang="en-ZA" dirty="0" smtClean="0"/>
              <a:t>Structure and Content of </a:t>
            </a:r>
            <a:r>
              <a:rPr lang="en-ZA" dirty="0" err="1" smtClean="0"/>
              <a:t>Sovs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60692"/>
            <a:ext cx="10363826" cy="3424107"/>
          </a:xfrm>
        </p:spPr>
        <p:txBody>
          <a:bodyPr>
            <a:normAutofit fontScale="92500" lnSpcReduction="10000"/>
          </a:bodyPr>
          <a:lstStyle/>
          <a:p>
            <a:r>
              <a:rPr lang="en-ZA" b="1" dirty="0" smtClean="0"/>
              <a:t>Components of content</a:t>
            </a:r>
            <a:r>
              <a:rPr lang="en-ZA" dirty="0" smtClean="0"/>
              <a:t>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b="1" dirty="0" smtClean="0">
                <a:solidFill>
                  <a:srgbClr val="FF0000"/>
                </a:solidFill>
              </a:rPr>
              <a:t>First (3.4.5…) contact:</a:t>
            </a:r>
          </a:p>
          <a:p>
            <a:pPr marL="0" lvl="0" indent="0">
              <a:buNone/>
            </a:pPr>
            <a:r>
              <a:rPr lang="en-ZA" dirty="0" smtClean="0"/>
              <a:t>		</a:t>
            </a:r>
            <a:r>
              <a:rPr lang="en-ZA" u="sng" dirty="0" smtClean="0"/>
              <a:t>Introducing </a:t>
            </a:r>
            <a:r>
              <a:rPr lang="en-ZA" u="sng" dirty="0"/>
              <a:t>Prayer and Listening </a:t>
            </a:r>
            <a:r>
              <a:rPr lang="en-ZA" u="sng" dirty="0" smtClean="0"/>
              <a:t>methods (interactive, experiential, 	</a:t>
            </a:r>
            <a:r>
              <a:rPr lang="en-ZA" dirty="0" smtClean="0"/>
              <a:t>		</a:t>
            </a:r>
            <a:r>
              <a:rPr lang="en-ZA" u="sng" dirty="0" smtClean="0"/>
              <a:t>Groups)</a:t>
            </a:r>
            <a:endParaRPr lang="en-ZA" u="sng" dirty="0"/>
          </a:p>
          <a:p>
            <a:pPr marL="0" lvl="0" indent="0">
              <a:buNone/>
            </a:pPr>
            <a:r>
              <a:rPr lang="en-ZA" dirty="0" smtClean="0"/>
              <a:t>		- Praying </a:t>
            </a:r>
            <a:r>
              <a:rPr lang="en-ZA" dirty="0"/>
              <a:t>with scripture</a:t>
            </a:r>
          </a:p>
          <a:p>
            <a:pPr marL="0" lvl="0" indent="0">
              <a:buNone/>
            </a:pPr>
            <a:r>
              <a:rPr lang="en-ZA" dirty="0" smtClean="0"/>
              <a:t>		- Journaling</a:t>
            </a:r>
            <a:endParaRPr lang="en-ZA" dirty="0"/>
          </a:p>
          <a:p>
            <a:pPr marL="0" lvl="0" indent="0">
              <a:buNone/>
            </a:pPr>
            <a:r>
              <a:rPr lang="en-ZA" dirty="0" smtClean="0"/>
              <a:t>		- Fasting</a:t>
            </a:r>
            <a:endParaRPr lang="en-ZA" dirty="0"/>
          </a:p>
          <a:p>
            <a:pPr marL="0" lvl="0" indent="0">
              <a:buNone/>
            </a:pPr>
            <a:r>
              <a:rPr lang="en-ZA" dirty="0" smtClean="0"/>
              <a:t>		- Discernment </a:t>
            </a:r>
            <a:r>
              <a:rPr lang="en-ZA" dirty="0"/>
              <a:t>in groups (the spiritual conversation)</a:t>
            </a:r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7099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/>
          <a:lstStyle/>
          <a:p>
            <a:r>
              <a:rPr lang="en-ZA" dirty="0" smtClean="0"/>
              <a:t>Structure and content of the SOVs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ZA" b="1" dirty="0" smtClean="0"/>
              <a:t>Components of content</a:t>
            </a:r>
            <a:r>
              <a:rPr lang="en-ZA" dirty="0" smtClean="0"/>
              <a:t>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b="1" dirty="0" smtClean="0">
                <a:solidFill>
                  <a:srgbClr val="FF0000"/>
                </a:solidFill>
              </a:rPr>
              <a:t>First (3.4.5..) Contact:</a:t>
            </a:r>
          </a:p>
          <a:p>
            <a:pPr marL="0" lvl="0" indent="0">
              <a:buNone/>
            </a:pPr>
            <a:r>
              <a:rPr lang="en-ZA" dirty="0" smtClean="0"/>
              <a:t>		</a:t>
            </a:r>
            <a:r>
              <a:rPr lang="en-ZA" u="sng" dirty="0" smtClean="0"/>
              <a:t>Wesleyan </a:t>
            </a:r>
            <a:r>
              <a:rPr lang="en-ZA" u="sng" dirty="0"/>
              <a:t>Spirituality</a:t>
            </a:r>
          </a:p>
          <a:p>
            <a:pPr marL="0" lvl="0" indent="0">
              <a:buNone/>
            </a:pPr>
            <a:r>
              <a:rPr lang="en-ZA" dirty="0" smtClean="0"/>
              <a:t>		- Wesleyan </a:t>
            </a:r>
            <a:r>
              <a:rPr lang="en-ZA" dirty="0"/>
              <a:t>Rule of Life</a:t>
            </a:r>
          </a:p>
          <a:p>
            <a:pPr marL="0" lvl="0" indent="0">
              <a:buNone/>
            </a:pPr>
            <a:r>
              <a:rPr lang="en-ZA" dirty="0" smtClean="0"/>
              <a:t>		- Christian </a:t>
            </a:r>
            <a:r>
              <a:rPr lang="en-ZA" dirty="0"/>
              <a:t>Perfection</a:t>
            </a:r>
          </a:p>
          <a:p>
            <a:pPr marL="0" lvl="0" indent="0">
              <a:buNone/>
            </a:pPr>
            <a:r>
              <a:rPr lang="en-ZA" dirty="0" smtClean="0"/>
              <a:t>		- MSCA </a:t>
            </a:r>
            <a:r>
              <a:rPr lang="en-ZA" dirty="0"/>
              <a:t>ministries and charisms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4511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/>
          <a:lstStyle/>
          <a:p>
            <a:r>
              <a:rPr lang="en-ZA" dirty="0" smtClean="0"/>
              <a:t>Structure and Content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149" y="1384958"/>
            <a:ext cx="10363826" cy="5286775"/>
          </a:xfrm>
        </p:spPr>
        <p:txBody>
          <a:bodyPr>
            <a:normAutofit/>
          </a:bodyPr>
          <a:lstStyle/>
          <a:p>
            <a:r>
              <a:rPr lang="en-ZA" b="1" dirty="0" smtClean="0"/>
              <a:t>Components of contact: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b="1" dirty="0" smtClean="0">
                <a:solidFill>
                  <a:srgbClr val="FF0000"/>
                </a:solidFill>
              </a:rPr>
              <a:t>Second (continuous) contact: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- The traits and characteristics of understanding ministry in the 			</a:t>
            </a:r>
            <a:r>
              <a:rPr lang="en-ZA" dirty="0" err="1" smtClean="0"/>
              <a:t>Mcsa</a:t>
            </a:r>
            <a:r>
              <a:rPr lang="en-ZA" dirty="0" smtClean="0"/>
              <a:t> (Charisms)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- Listening to testimonies of people active in different ministries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- Noticing what you notice: (small group work)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Introduction into discernment as a personal and communal 			discipline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</a:t>
            </a:r>
            <a:r>
              <a:rPr lang="en-ZA" b="1" dirty="0" smtClean="0">
                <a:solidFill>
                  <a:srgbClr val="00B050"/>
                </a:solidFill>
              </a:rPr>
              <a:t>Learning to name what you notice in yourself (Verbalising)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</a:t>
            </a:r>
            <a:r>
              <a:rPr lang="en-ZA" b="1" dirty="0" smtClean="0">
                <a:solidFill>
                  <a:srgbClr val="00B050"/>
                </a:solidFill>
              </a:rPr>
              <a:t>Learning to listen and be listen too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5565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-137839"/>
            <a:ext cx="10364451" cy="1596177"/>
          </a:xfrm>
        </p:spPr>
        <p:txBody>
          <a:bodyPr/>
          <a:lstStyle/>
          <a:p>
            <a:r>
              <a:rPr lang="en-ZA" dirty="0" smtClean="0"/>
              <a:t>Structure and content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58338"/>
            <a:ext cx="10363826" cy="4963244"/>
          </a:xfrm>
        </p:spPr>
        <p:txBody>
          <a:bodyPr>
            <a:normAutofit lnSpcReduction="10000"/>
          </a:bodyPr>
          <a:lstStyle/>
          <a:p>
            <a:r>
              <a:rPr lang="en-ZA" b="1" dirty="0" smtClean="0"/>
              <a:t>Components of contact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b="1" dirty="0" smtClean="0">
                <a:solidFill>
                  <a:srgbClr val="FF0000"/>
                </a:solidFill>
              </a:rPr>
              <a:t>Second (continuous)  contact: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Process of offering/ candidating in the various ministries</a:t>
            </a:r>
          </a:p>
          <a:p>
            <a:pPr marL="0" indent="0">
              <a:buNone/>
            </a:pPr>
            <a:endParaRPr lang="en-ZA" dirty="0"/>
          </a:p>
          <a:p>
            <a:r>
              <a:rPr lang="en-ZA" b="1" dirty="0" smtClean="0"/>
              <a:t>Structure:</a:t>
            </a:r>
          </a:p>
          <a:p>
            <a:pPr marL="0" indent="0">
              <a:buNone/>
            </a:pPr>
            <a:r>
              <a:rPr lang="en-ZA" dirty="0"/>
              <a:t> </a:t>
            </a:r>
            <a:r>
              <a:rPr lang="en-ZA" dirty="0" smtClean="0"/>
              <a:t>- First contact: Early in the year (march??) – </a:t>
            </a:r>
            <a:r>
              <a:rPr lang="en-ZA" u="sng" dirty="0" smtClean="0"/>
              <a:t>Minimum 1 full day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IDEAL: 2.5 Day Engagement which should be repeated throughout the 		year</a:t>
            </a:r>
            <a:endParaRPr lang="en-ZA" dirty="0"/>
          </a:p>
          <a:p>
            <a:pPr marL="0" indent="0">
              <a:buNone/>
            </a:pPr>
            <a:r>
              <a:rPr lang="en-ZA" dirty="0"/>
              <a:t> </a:t>
            </a:r>
            <a:r>
              <a:rPr lang="en-ZA" dirty="0" smtClean="0"/>
              <a:t>- Second contact: Mid – year (May/June/July) – </a:t>
            </a:r>
            <a:r>
              <a:rPr lang="en-ZA" u="sng" dirty="0" smtClean="0"/>
              <a:t>Minimum 1 full day</a:t>
            </a:r>
          </a:p>
          <a:p>
            <a:pPr marL="0" indent="0">
              <a:buNone/>
            </a:pPr>
            <a:r>
              <a:rPr lang="en-ZA" dirty="0" smtClean="0"/>
              <a:t>		IDEAL: 2.5 DAY engagement with constant mentoring throughout 			the year</a:t>
            </a:r>
          </a:p>
        </p:txBody>
      </p:sp>
    </p:spTree>
    <p:extLst>
      <p:ext uri="{BB962C8B-B14F-4D97-AF65-F5344CB8AC3E}">
        <p14:creationId xmlns:p14="http://schemas.microsoft.com/office/powerpoint/2010/main" val="23037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RESOURCES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ZA" dirty="0" smtClean="0"/>
              <a:t>Articles (emailed to you at the rise of this meeting)</a:t>
            </a:r>
          </a:p>
          <a:p>
            <a:r>
              <a:rPr lang="en-ZA" dirty="0" smtClean="0"/>
              <a:t>Books (</a:t>
            </a:r>
            <a:r>
              <a:rPr lang="en-ZA" dirty="0" err="1" smtClean="0"/>
              <a:t>Sov</a:t>
            </a:r>
            <a:r>
              <a:rPr lang="en-ZA" dirty="0" smtClean="0"/>
              <a:t> pack to be given at Jan Seminar)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1098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BRIEFLY DESCRIBE YOUR EXPERIENCE OF </a:t>
            </a:r>
            <a:r>
              <a:rPr lang="en-ZA" dirty="0" err="1" smtClean="0"/>
              <a:t>SoV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ZA" dirty="0" smtClean="0"/>
              <a:t>What shape Has it taken in your district?</a:t>
            </a:r>
          </a:p>
          <a:p>
            <a:r>
              <a:rPr lang="en-ZA" dirty="0" smtClean="0"/>
              <a:t>What are the key areas of Focus?</a:t>
            </a:r>
          </a:p>
          <a:p>
            <a:r>
              <a:rPr lang="en-ZA" sz="3600" dirty="0" smtClean="0"/>
              <a:t>Why do you think the </a:t>
            </a:r>
            <a:r>
              <a:rPr lang="en-ZA" sz="3600" dirty="0" err="1" smtClean="0"/>
              <a:t>Sovs</a:t>
            </a:r>
            <a:r>
              <a:rPr lang="en-ZA" sz="3600" dirty="0" smtClean="0"/>
              <a:t> Are </a:t>
            </a:r>
            <a:r>
              <a:rPr lang="en-ZA" sz="3600" dirty="0" smtClean="0"/>
              <a:t>now </a:t>
            </a:r>
            <a:r>
              <a:rPr lang="en-ZA" sz="3600" dirty="0" smtClean="0"/>
              <a:t>a part of the Journey of a candidate ?</a:t>
            </a: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415526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 smtClean="0"/>
              <a:t>Sovs</a:t>
            </a:r>
            <a:r>
              <a:rPr lang="en-ZA" dirty="0" smtClean="0"/>
              <a:t> And the Bigger Picture of Formation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ZA" dirty="0" smtClean="0"/>
              <a:t>Formation has three key elements: Character, Academic and Ministerial Skills</a:t>
            </a:r>
          </a:p>
          <a:p>
            <a:r>
              <a:rPr lang="en-ZA" dirty="0" smtClean="0"/>
              <a:t>These Foci can only be effectively engaged when people have the ability to: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PRAY – Listen – Reflect – respond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Contemplate – Discern – informed action</a:t>
            </a:r>
          </a:p>
          <a:p>
            <a:pPr marL="0" indent="0">
              <a:buNone/>
            </a:pPr>
            <a:r>
              <a:rPr lang="en-ZA" dirty="0" smtClean="0"/>
              <a:t>Throughout the journey of the Formation the disciplines of Listening, self reflection &amp; reflection in groups are vital to the on going formation and the nuancing of the understanding of vocation even beyond ordination.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606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SOVs and our Wesleyan Accent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214694"/>
            <a:ext cx="10363826" cy="4248197"/>
          </a:xfrm>
        </p:spPr>
        <p:txBody>
          <a:bodyPr/>
          <a:lstStyle/>
          <a:p>
            <a:r>
              <a:rPr lang="en-ZA" dirty="0" smtClean="0"/>
              <a:t>No holiness outside of social holiness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the importance of community</a:t>
            </a:r>
          </a:p>
          <a:p>
            <a:r>
              <a:rPr lang="en-ZA" dirty="0" smtClean="0"/>
              <a:t>Wesleyan Quad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Listening and testing experience</a:t>
            </a:r>
          </a:p>
          <a:p>
            <a:r>
              <a:rPr lang="en-ZA" dirty="0" smtClean="0"/>
              <a:t>Perfect Love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Reflecting the love of God</a:t>
            </a:r>
          </a:p>
          <a:p>
            <a:r>
              <a:rPr lang="en-ZA" dirty="0" smtClean="0"/>
              <a:t>Covenant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Alignment to the will of God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365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Discernment and vocation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ZA" dirty="0" smtClean="0"/>
              <a:t>Discernment: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Ways of listening 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Listening for God (Becoming aware of God ever-present)</a:t>
            </a:r>
          </a:p>
          <a:p>
            <a:pPr marL="0" indent="0">
              <a:buNone/>
            </a:pPr>
            <a:r>
              <a:rPr lang="en-ZA" dirty="0" smtClean="0"/>
              <a:t>		ways into prayer/contemplation/awareness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Ways of reflecting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engaging with what you experienced (journaling, art, Speaking…)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Both individual and Group testing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029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1596177"/>
          </a:xfrm>
        </p:spPr>
        <p:txBody>
          <a:bodyPr/>
          <a:lstStyle/>
          <a:p>
            <a:r>
              <a:rPr lang="en-ZA" dirty="0" smtClean="0"/>
              <a:t>Discernment and vocation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91228516"/>
              </p:ext>
            </p:extLst>
          </p:nvPr>
        </p:nvGraphicFramePr>
        <p:xfrm>
          <a:off x="620889" y="1174044"/>
          <a:ext cx="10972800" cy="558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Heart 7"/>
          <p:cNvSpPr/>
          <p:nvPr/>
        </p:nvSpPr>
        <p:spPr>
          <a:xfrm>
            <a:off x="5718792" y="3543906"/>
            <a:ext cx="745067" cy="68627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TextBox 8"/>
          <p:cNvSpPr txBox="1"/>
          <p:nvPr/>
        </p:nvSpPr>
        <p:spPr>
          <a:xfrm rot="18436349">
            <a:off x="4654133" y="4612180"/>
            <a:ext cx="1143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Profession</a:t>
            </a:r>
            <a:endParaRPr lang="en-ZA" dirty="0"/>
          </a:p>
        </p:txBody>
      </p:sp>
      <p:sp>
        <p:nvSpPr>
          <p:cNvPr id="10" name="TextBox 9"/>
          <p:cNvSpPr txBox="1"/>
          <p:nvPr/>
        </p:nvSpPr>
        <p:spPr>
          <a:xfrm rot="2562406">
            <a:off x="6299201" y="4504267"/>
            <a:ext cx="1162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Vocation</a:t>
            </a:r>
            <a:endParaRPr lang="en-ZA" dirty="0"/>
          </a:p>
        </p:txBody>
      </p:sp>
      <p:sp>
        <p:nvSpPr>
          <p:cNvPr id="11" name="TextBox 10"/>
          <p:cNvSpPr txBox="1"/>
          <p:nvPr/>
        </p:nvSpPr>
        <p:spPr>
          <a:xfrm rot="2847416">
            <a:off x="4728326" y="3046307"/>
            <a:ext cx="1149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Passion</a:t>
            </a:r>
            <a:endParaRPr lang="en-ZA" dirty="0"/>
          </a:p>
        </p:txBody>
      </p:sp>
      <p:sp>
        <p:nvSpPr>
          <p:cNvPr id="12" name="TextBox 11"/>
          <p:cNvSpPr txBox="1"/>
          <p:nvPr/>
        </p:nvSpPr>
        <p:spPr>
          <a:xfrm rot="18424546">
            <a:off x="6353318" y="2952363"/>
            <a:ext cx="1110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Mission</a:t>
            </a:r>
            <a:endParaRPr lang="en-ZA" dirty="0"/>
          </a:p>
        </p:txBody>
      </p:sp>
      <p:sp>
        <p:nvSpPr>
          <p:cNvPr id="13" name="TextBox 12"/>
          <p:cNvSpPr txBox="1"/>
          <p:nvPr/>
        </p:nvSpPr>
        <p:spPr>
          <a:xfrm>
            <a:off x="913775" y="2213699"/>
            <a:ext cx="22922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Blessing: </a:t>
            </a:r>
          </a:p>
          <a:p>
            <a:r>
              <a:rPr lang="en-ZA" dirty="0" smtClean="0"/>
              <a:t>The personal vocation.</a:t>
            </a:r>
          </a:p>
          <a:p>
            <a:r>
              <a:rPr lang="en-ZA" dirty="0" smtClean="0"/>
              <a:t>Becoming what you are intrinsically </a:t>
            </a:r>
          </a:p>
          <a:p>
            <a:r>
              <a:rPr lang="en-ZA" dirty="0" smtClean="0"/>
              <a:t>This is the place from you most authentically reflect God to the world: Christian Perfection</a:t>
            </a:r>
          </a:p>
          <a:p>
            <a:endParaRPr lang="en-ZA" dirty="0"/>
          </a:p>
        </p:txBody>
      </p:sp>
      <p:sp>
        <p:nvSpPr>
          <p:cNvPr id="14" name="Heart 13"/>
          <p:cNvSpPr/>
          <p:nvPr/>
        </p:nvSpPr>
        <p:spPr>
          <a:xfrm>
            <a:off x="168708" y="2226904"/>
            <a:ext cx="745067" cy="68627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306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Discernment and vocation (Charisms)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ZA" dirty="0" smtClean="0"/>
              <a:t>Lay Leadership roles</a:t>
            </a:r>
          </a:p>
          <a:p>
            <a:r>
              <a:rPr lang="en-ZA" dirty="0" smtClean="0"/>
              <a:t>Orders: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Local Preachers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Bible women 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Evangelists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Diaconate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Presbyters </a:t>
            </a:r>
          </a:p>
          <a:p>
            <a:pPr marL="0" indent="0">
              <a:buNone/>
            </a:pP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58848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44444"/>
            <a:ext cx="10364451" cy="1596177"/>
          </a:xfrm>
        </p:spPr>
        <p:txBody>
          <a:bodyPr/>
          <a:lstStyle/>
          <a:p>
            <a:r>
              <a:rPr lang="en-ZA" dirty="0" smtClean="0"/>
              <a:t>Discernment and Vocation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15038"/>
            <a:ext cx="10363826" cy="34241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dirty="0" smtClean="0"/>
              <a:t>Discernment</a:t>
            </a:r>
            <a:r>
              <a:rPr lang="en-ZA" dirty="0"/>
              <a:t> </a:t>
            </a:r>
            <a:r>
              <a:rPr lang="en-ZA" dirty="0" smtClean="0"/>
              <a:t>in the Listening for Vocation: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When have you felt most alive, especially in your body? What were the 	times of life that you would most likely want to repeat?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What would you do if you had time and money to do anything?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What is it that you can not do?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What is your special way of receiving Love?</a:t>
            </a:r>
          </a:p>
          <a:p>
            <a:pPr marL="0" indent="0">
              <a:buNone/>
            </a:pPr>
            <a:r>
              <a:rPr lang="en-ZA" dirty="0" smtClean="0"/>
              <a:t>Listening for inner dynamics: consolation and desolation, attraction and resistance (</a:t>
            </a:r>
            <a:r>
              <a:rPr lang="en-ZA" dirty="0" err="1" smtClean="0"/>
              <a:t>Ignatiain</a:t>
            </a:r>
            <a:r>
              <a:rPr lang="en-ZA" dirty="0" smtClean="0"/>
              <a:t> method)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8293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486" y="245984"/>
            <a:ext cx="10364451" cy="1596177"/>
          </a:xfrm>
        </p:spPr>
        <p:txBody>
          <a:bodyPr/>
          <a:lstStyle/>
          <a:p>
            <a:r>
              <a:rPr lang="en-ZA" dirty="0" smtClean="0"/>
              <a:t>Structure and Content of </a:t>
            </a:r>
            <a:r>
              <a:rPr lang="en-ZA" dirty="0" err="1" smtClean="0"/>
              <a:t>SoV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78307" y="1971981"/>
            <a:ext cx="10363826" cy="4124019"/>
          </a:xfrm>
        </p:spPr>
        <p:txBody>
          <a:bodyPr/>
          <a:lstStyle/>
          <a:p>
            <a:r>
              <a:rPr lang="en-ZA" dirty="0" smtClean="0"/>
              <a:t>components of input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- </a:t>
            </a:r>
            <a:r>
              <a:rPr lang="en-ZA" b="1" dirty="0" smtClean="0">
                <a:solidFill>
                  <a:srgbClr val="FF0000"/>
                </a:solidFill>
              </a:rPr>
              <a:t>First (3,4,5…) contact</a:t>
            </a:r>
            <a:r>
              <a:rPr lang="en-ZA" dirty="0" smtClean="0"/>
              <a:t>: </a:t>
            </a:r>
          </a:p>
          <a:p>
            <a:pPr marL="0" lvl="0" indent="0">
              <a:buNone/>
            </a:pPr>
            <a:r>
              <a:rPr lang="en-ZA" dirty="0" smtClean="0"/>
              <a:t>		</a:t>
            </a:r>
            <a:r>
              <a:rPr lang="en-ZA" u="sng" dirty="0" smtClean="0"/>
              <a:t>General </a:t>
            </a:r>
            <a:r>
              <a:rPr lang="en-ZA" u="sng" dirty="0"/>
              <a:t>exploration of vocation </a:t>
            </a:r>
            <a:r>
              <a:rPr lang="en-ZA" dirty="0"/>
              <a:t>(What is vocation?):</a:t>
            </a:r>
          </a:p>
          <a:p>
            <a:pPr marL="0" lvl="0" indent="0">
              <a:buNone/>
            </a:pPr>
            <a:r>
              <a:rPr lang="en-ZA" dirty="0" smtClean="0"/>
              <a:t>		- What </a:t>
            </a:r>
            <a:r>
              <a:rPr lang="en-ZA" dirty="0"/>
              <a:t>am I created to be?</a:t>
            </a:r>
          </a:p>
          <a:p>
            <a:pPr marL="0" lvl="0" indent="0">
              <a:buNone/>
            </a:pPr>
            <a:r>
              <a:rPr lang="en-ZA" dirty="0" smtClean="0"/>
              <a:t>		- What </a:t>
            </a:r>
            <a:r>
              <a:rPr lang="en-ZA" dirty="0"/>
              <a:t>is the purpose of my life?</a:t>
            </a:r>
          </a:p>
          <a:p>
            <a:pPr marL="0" lvl="0" indent="0">
              <a:buNone/>
            </a:pPr>
            <a:r>
              <a:rPr lang="en-ZA" dirty="0" smtClean="0"/>
              <a:t>		- What </a:t>
            </a:r>
            <a:r>
              <a:rPr lang="en-ZA" dirty="0"/>
              <a:t>expectations of God do I have in my life?</a:t>
            </a:r>
          </a:p>
          <a:p>
            <a:pPr marL="0" lvl="0" indent="0">
              <a:buNone/>
            </a:pPr>
            <a:r>
              <a:rPr lang="en-ZA" dirty="0" smtClean="0"/>
              <a:t>		- What </a:t>
            </a:r>
            <a:r>
              <a:rPr lang="en-ZA" dirty="0"/>
              <a:t>do I perceive my life in God’s purpose to be</a:t>
            </a:r>
            <a:r>
              <a:rPr lang="en-ZA" dirty="0" smtClean="0"/>
              <a:t>?</a:t>
            </a:r>
          </a:p>
          <a:p>
            <a:pPr marL="0" lvl="0" indent="0">
              <a:buNone/>
            </a:pPr>
            <a:r>
              <a:rPr lang="en-ZA" dirty="0"/>
              <a:t>	</a:t>
            </a:r>
            <a:r>
              <a:rPr lang="en-ZA" dirty="0" smtClean="0"/>
              <a:t>	- Engaging with the vocation </a:t>
            </a:r>
            <a:r>
              <a:rPr lang="en-ZA" dirty="0" err="1" smtClean="0"/>
              <a:t>ven</a:t>
            </a:r>
            <a:r>
              <a:rPr lang="en-ZA" dirty="0" smtClean="0"/>
              <a:t>-diagram</a:t>
            </a:r>
          </a:p>
          <a:p>
            <a:pPr marL="0" lvl="0" indent="0">
              <a:buNone/>
            </a:pPr>
            <a:endParaRPr lang="en-ZA" dirty="0" smtClean="0"/>
          </a:p>
          <a:p>
            <a:pPr marL="0" lv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747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244</TotalTime>
  <Words>235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Tw Cen MT</vt:lpstr>
      <vt:lpstr>Droplet</vt:lpstr>
      <vt:lpstr>Guide to Facilitation of SCHOOLS of Vocation</vt:lpstr>
      <vt:lpstr>BRIEFLY DESCRIBE YOUR EXPERIENCE OF SoV</vt:lpstr>
      <vt:lpstr>Sovs And the Bigger Picture of Formation</vt:lpstr>
      <vt:lpstr>SOVs and our Wesleyan Accent</vt:lpstr>
      <vt:lpstr>Discernment and vocation</vt:lpstr>
      <vt:lpstr>Discernment and vocation</vt:lpstr>
      <vt:lpstr>Discernment and vocation (Charisms)</vt:lpstr>
      <vt:lpstr>Discernment and Vocation</vt:lpstr>
      <vt:lpstr>Structure and Content of SoV</vt:lpstr>
      <vt:lpstr>Structure and Content of Sovs</vt:lpstr>
      <vt:lpstr>Structure and content of the SOVs</vt:lpstr>
      <vt:lpstr>Structure and Content</vt:lpstr>
      <vt:lpstr>Structure and content</vt:lpstr>
      <vt:lpstr>RESOURCES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to Facilitation of SCHOOLS of Vocation</dc:title>
  <dc:creator>Lauren</dc:creator>
  <cp:lastModifiedBy>Lauren</cp:lastModifiedBy>
  <cp:revision>19</cp:revision>
  <dcterms:created xsi:type="dcterms:W3CDTF">2016-10-27T03:30:24Z</dcterms:created>
  <dcterms:modified xsi:type="dcterms:W3CDTF">2016-10-27T10:34:34Z</dcterms:modified>
</cp:coreProperties>
</file>